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6" r:id="rId1"/>
  </p:sldMasterIdLst>
  <p:notesMasterIdLst>
    <p:notesMasterId r:id="rId17"/>
  </p:notesMasterIdLst>
  <p:handoutMasterIdLst>
    <p:handoutMasterId r:id="rId18"/>
  </p:handoutMasterIdLst>
  <p:sldIdLst>
    <p:sldId id="265" r:id="rId2"/>
    <p:sldId id="337" r:id="rId3"/>
    <p:sldId id="336" r:id="rId4"/>
    <p:sldId id="347" r:id="rId5"/>
    <p:sldId id="342" r:id="rId6"/>
    <p:sldId id="346" r:id="rId7"/>
    <p:sldId id="344" r:id="rId8"/>
    <p:sldId id="345" r:id="rId9"/>
    <p:sldId id="321" r:id="rId10"/>
    <p:sldId id="332" r:id="rId11"/>
    <p:sldId id="329" r:id="rId12"/>
    <p:sldId id="328" r:id="rId13"/>
    <p:sldId id="330" r:id="rId14"/>
    <p:sldId id="322" r:id="rId15"/>
    <p:sldId id="343" r:id="rId16"/>
  </p:sldIdLst>
  <p:sldSz cx="9144000" cy="6858000" type="screen4x3"/>
  <p:notesSz cx="68072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66447"/>
    <a:srgbClr val="666666"/>
    <a:srgbClr val="50419E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7" autoAdjust="0"/>
    <p:restoredTop sz="94911" autoAdjust="0"/>
  </p:normalViewPr>
  <p:slideViewPr>
    <p:cSldViewPr snapToGrid="0">
      <p:cViewPr>
        <p:scale>
          <a:sx n="100" d="100"/>
          <a:sy n="100" d="100"/>
        </p:scale>
        <p:origin x="-522" y="444"/>
      </p:cViewPr>
      <p:guideLst>
        <p:guide orient="horz" pos="480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1pPr>
          </a:lstStyle>
          <a:p>
            <a:pPr>
              <a:defRPr/>
            </a:pPr>
            <a:fld id="{FEA0A15C-72E0-4C90-B09B-D0282600FE90}" type="datetime1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1pPr>
          </a:lstStyle>
          <a:p>
            <a:pPr>
              <a:defRPr/>
            </a:pPr>
            <a:fld id="{74C71695-B939-4348-A5BB-0AE0E78B9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945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05350"/>
            <a:ext cx="49911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1070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1pPr>
          </a:lstStyle>
          <a:p>
            <a:pPr>
              <a:defRPr/>
            </a:pPr>
            <a:fld id="{90F26F16-8FF8-4AAC-B6AB-5FF143439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6925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6" charset="0"/>
        <a:ea typeface="MS PGothic" pitchFamily="34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4D084AB-37FC-4479-8A58-02D72678E949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smtClean="0">
                <a:latin typeface="Arial" charset="0"/>
              </a:rPr>
              <a:t>Presentation of Nobel Weighing Systems a part of VPG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VPG-Horizontal-Slide-Title_wo_text_dw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VPG-Horizontal-Slide-Title_wo_text_dw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Template Photos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516438"/>
            <a:ext cx="72120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533400"/>
          </a:xfrm>
        </p:spPr>
        <p:txBody>
          <a:bodyPr/>
          <a:lstStyle>
            <a:lvl1pPr marL="0" indent="0" algn="ctr">
              <a:buFont typeface="Times" pitchFamily="-96" charset="0"/>
              <a:buNone/>
              <a:defRPr sz="2600" b="1">
                <a:solidFill>
                  <a:srgbClr val="50419E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215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Jan-2-10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Nobel Weighing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D18C-F2AB-48D0-B123-6C2F66765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45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Jan-2-10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Nobel Weighing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779CA-A8E0-4365-966E-EC45A858A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572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914400"/>
            <a:ext cx="22479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914400"/>
            <a:ext cx="65913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Jan-2-10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Nobel Weighing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BC28-8298-400C-81EC-52FF50B9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87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VPG-Horizontal-Slide-Title_wo_text_dw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VPG-Horizontal-Slide-Title_wo_text_dw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Template Photos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4522788"/>
            <a:ext cx="72120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533400"/>
          </a:xfrm>
        </p:spPr>
        <p:txBody>
          <a:bodyPr/>
          <a:lstStyle>
            <a:lvl1pPr marL="0" indent="0" algn="ctr">
              <a:buFont typeface="Times" pitchFamily="-96" charset="0"/>
              <a:buNone/>
              <a:defRPr sz="2600" b="1">
                <a:solidFill>
                  <a:srgbClr val="50419E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638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Jan-2-10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Nobel Weighing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A7EF0-3DC1-4188-847B-6DC2F42B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971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10572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81401"/>
            <a:ext cx="7772400" cy="838200"/>
          </a:xfrm>
        </p:spPr>
        <p:txBody>
          <a:bodyPr anchor="ctr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Jan-2-10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Nobel Weighing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9FB9D-24B0-4F98-BE0E-42E2AEA2A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23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848600" cy="7620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8288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Jan-2-10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Nobel Weighing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38D4-8545-44B0-8E02-47DB426A5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33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4040188" cy="42227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581401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599"/>
            <a:ext cx="4041775" cy="42227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581401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Jan-2-10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Nobel Weighing Systems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BBD3F-61C2-454B-85E2-FB2588D02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30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Jan-2-10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Nobel Weighing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4FAF-25C9-4FD7-B734-3049CBA95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45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Nobel Weighing Systems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7D6F-297D-48F6-B7F1-E126CAC91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249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Jan-2-10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Nobel Weighing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E6DA-396C-4366-87DD-9426498D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061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VPG-Horizontal-Slide-2_wo_Text_dw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8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aseline="0">
                <a:solidFill>
                  <a:schemeClr val="bg1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1pPr>
          </a:lstStyle>
          <a:p>
            <a:pPr>
              <a:defRPr/>
            </a:pPr>
            <a:r>
              <a:rPr lang="nb-NO"/>
              <a:t>Jan-2-10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aseline="0">
                <a:solidFill>
                  <a:schemeClr val="bg1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1pPr>
          </a:lstStyle>
          <a:p>
            <a:pPr>
              <a:defRPr/>
            </a:pPr>
            <a:r>
              <a:rPr lang="en-US"/>
              <a:t>Nobel Weighing Systems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aseline="0">
                <a:solidFill>
                  <a:schemeClr val="bg1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1pPr>
          </a:lstStyle>
          <a:p>
            <a:pPr>
              <a:defRPr/>
            </a:pPr>
            <a:fld id="{07E2E8DD-7271-4041-8987-D17178D64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Text Box 16"/>
          <p:cNvSpPr txBox="1">
            <a:spLocks noChangeArrowheads="1"/>
          </p:cNvSpPr>
          <p:nvPr/>
        </p:nvSpPr>
        <p:spPr bwMode="auto">
          <a:xfrm>
            <a:off x="5943600" y="377825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800" baseline="0" smtClean="0">
                <a:solidFill>
                  <a:srgbClr val="50419E"/>
                </a:solidFill>
              </a:rPr>
              <a:t>Product/Division Name</a:t>
            </a:r>
          </a:p>
        </p:txBody>
      </p:sp>
      <p:pic>
        <p:nvPicPr>
          <p:cNvPr id="1033" name="Picture 11" descr="VPG-Horizontal-Slide-2_wo_Text_dw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23" r:id="rId8"/>
    <p:sldLayoutId id="2147484217" r:id="rId9"/>
    <p:sldLayoutId id="2147484218" r:id="rId10"/>
    <p:sldLayoutId id="2147484219" r:id="rId11"/>
    <p:sldLayoutId id="214748422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66447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66447"/>
          </a:solidFill>
          <a:latin typeface="Arial" pitchFamily="-96" charset="0"/>
          <a:ea typeface="MS PGothic" pitchFamily="34" charset="-128"/>
          <a:cs typeface="ＭＳ Ｐゴシック" pitchFamily="-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66447"/>
          </a:solidFill>
          <a:latin typeface="Arial" pitchFamily="-96" charset="0"/>
          <a:ea typeface="MS PGothic" pitchFamily="34" charset="-128"/>
          <a:cs typeface="ＭＳ Ｐゴシック" pitchFamily="-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66447"/>
          </a:solidFill>
          <a:latin typeface="Arial" pitchFamily="-96" charset="0"/>
          <a:ea typeface="MS PGothic" pitchFamily="34" charset="-128"/>
          <a:cs typeface="ＭＳ Ｐゴシック" pitchFamily="-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C66447"/>
          </a:solidFill>
          <a:latin typeface="Arial" pitchFamily="-96" charset="0"/>
          <a:ea typeface="MS PGothic" pitchFamily="34" charset="-128"/>
          <a:cs typeface="ＭＳ Ｐゴシック" pitchFamily="-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66447"/>
          </a:solidFill>
          <a:latin typeface="Arial" pitchFamily="-96" charset="0"/>
          <a:ea typeface="ＭＳ Ｐゴシック" pitchFamily="-96" charset="-128"/>
          <a:cs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66447"/>
          </a:solidFill>
          <a:latin typeface="Arial" pitchFamily="-96" charset="0"/>
          <a:ea typeface="ＭＳ Ｐゴシック" pitchFamily="-96" charset="-128"/>
          <a:cs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66447"/>
          </a:solidFill>
          <a:latin typeface="Arial" pitchFamily="-96" charset="0"/>
          <a:ea typeface="ＭＳ Ｐゴシック" pitchFamily="-96" charset="-128"/>
          <a:cs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66447"/>
          </a:solidFill>
          <a:latin typeface="Arial" pitchFamily="-96" charset="0"/>
          <a:ea typeface="ＭＳ Ｐゴシック" pitchFamily="-96" charset="-128"/>
          <a:cs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66447"/>
        </a:buClr>
        <a:buSzPct val="105000"/>
        <a:buFont typeface="Times" pitchFamily="18" charset="0"/>
        <a:buChar char="•"/>
        <a:defRPr sz="2400">
          <a:solidFill>
            <a:srgbClr val="666666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666666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666666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666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offshoremoorings.org/moorings/Overview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2411413" y="2617788"/>
            <a:ext cx="1857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b-NO" b="1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85875" y="1550988"/>
            <a:ext cx="6724650" cy="2465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3500" b="1" baseline="0" dirty="0" smtClean="0">
                <a:solidFill>
                  <a:srgbClr val="C66447"/>
                </a:solidFill>
              </a:rPr>
              <a:t>NOBEL WEIGHING SYSTEMS</a:t>
            </a:r>
          </a:p>
          <a:p>
            <a:pPr algn="ctr">
              <a:defRPr/>
            </a:pPr>
            <a:endParaRPr lang="en-US" sz="1200" b="1" baseline="0" dirty="0" smtClean="0">
              <a:solidFill>
                <a:srgbClr val="C66447"/>
              </a:solidFill>
            </a:endParaRPr>
          </a:p>
          <a:p>
            <a:pPr algn="ctr">
              <a:defRPr/>
            </a:pPr>
            <a:r>
              <a:rPr lang="en-US" sz="3500" b="1" baseline="0" dirty="0" smtClean="0"/>
              <a:t>Solutions for Crane Weighing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pic>
        <p:nvPicPr>
          <p:cNvPr id="9" name="Picture 2" descr="KISD-6R 056_co_0102_photo1_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457"/>
          <a:stretch/>
        </p:blipFill>
        <p:spPr bwMode="auto">
          <a:xfrm>
            <a:off x="914400" y="3200400"/>
            <a:ext cx="456353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000" y="533400"/>
            <a:ext cx="83820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>
              <a:defRPr/>
            </a:pPr>
            <a:r>
              <a:rPr lang="sv-SE" dirty="0" smtClean="0"/>
              <a:t>KISD-6</a:t>
            </a:r>
          </a:p>
        </p:txBody>
      </p:sp>
      <p:pic>
        <p:nvPicPr>
          <p:cNvPr id="11" name="Picture 4" descr="KISD i linhjul 056_co_0006_dra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943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839787" y="1295398"/>
            <a:ext cx="4502679" cy="1972733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447"/>
              </a:buClr>
              <a:buSzPct val="105000"/>
              <a:buFont typeface="Times" pitchFamily="18" charset="0"/>
              <a:buChar char="•"/>
              <a:defRPr sz="2400">
                <a:solidFill>
                  <a:srgbClr val="66666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r>
              <a:rPr lang="sv-SE" sz="2000" baseline="0" dirty="0" smtClean="0"/>
              <a:t>Highest accuracy 0,1%</a:t>
            </a:r>
          </a:p>
          <a:p>
            <a:r>
              <a:rPr lang="sv-SE" sz="2000" baseline="0" dirty="0" smtClean="0"/>
              <a:t>50, 100, 200, 400, 1000 kN</a:t>
            </a:r>
          </a:p>
          <a:p>
            <a:pPr marL="0" indent="0">
              <a:buNone/>
            </a:pPr>
            <a:r>
              <a:rPr lang="sv-SE" sz="2000" baseline="0" dirty="0"/>
              <a:t> </a:t>
            </a:r>
            <a:r>
              <a:rPr lang="sv-SE" sz="2000" baseline="0" dirty="0" smtClean="0"/>
              <a:t>   (11k, 22k, 45k, 90k, 225k lbs)  </a:t>
            </a:r>
          </a:p>
          <a:p>
            <a:pPr>
              <a:buFont typeface="Times"/>
              <a:buNone/>
            </a:pPr>
            <a:r>
              <a:rPr lang="sv-SE" sz="20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2399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533400"/>
            <a:ext cx="83820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>
              <a:defRPr/>
            </a:pPr>
            <a:r>
              <a:rPr lang="sv-SE" dirty="0" smtClean="0"/>
              <a:t>KIMD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839787" y="1295398"/>
            <a:ext cx="4502679" cy="1972733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447"/>
              </a:buClr>
              <a:buSzPct val="105000"/>
              <a:buFont typeface="Times" pitchFamily="18" charset="0"/>
              <a:buChar char="•"/>
              <a:defRPr sz="2400">
                <a:solidFill>
                  <a:srgbClr val="66666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r>
              <a:rPr lang="sv-SE" sz="2000" baseline="0" dirty="0" smtClean="0"/>
              <a:t>Medium accuracy 0,25%</a:t>
            </a:r>
          </a:p>
          <a:p>
            <a:r>
              <a:rPr lang="sv-SE" sz="2000" baseline="0" dirty="0" smtClean="0"/>
              <a:t>500, 800 kN</a:t>
            </a:r>
          </a:p>
          <a:p>
            <a:pPr marL="0" indent="0">
              <a:buNone/>
            </a:pPr>
            <a:r>
              <a:rPr lang="sv-SE" sz="2000" baseline="0" dirty="0"/>
              <a:t> </a:t>
            </a:r>
            <a:r>
              <a:rPr lang="sv-SE" sz="2000" baseline="0" dirty="0" smtClean="0"/>
              <a:t>   (112k, 180k lbs)  </a:t>
            </a:r>
          </a:p>
          <a:p>
            <a:pPr>
              <a:buFont typeface="Times"/>
              <a:buNone/>
            </a:pPr>
            <a:r>
              <a:rPr lang="sv-SE" sz="2000" dirty="0" smtClean="0"/>
              <a:t>	</a:t>
            </a:r>
          </a:p>
        </p:txBody>
      </p:sp>
      <p:pic>
        <p:nvPicPr>
          <p:cNvPr id="7" name="Picture 4" descr="P:\Bilder\Speciallastceller\Kranvägning\KIMD_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29" y="1684867"/>
            <a:ext cx="3140038" cy="258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057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533400"/>
            <a:ext cx="83820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>
              <a:defRPr/>
            </a:pPr>
            <a:r>
              <a:rPr lang="sv-SE" dirty="0"/>
              <a:t>KOSD-40, -101, -107, -115</a:t>
            </a:r>
          </a:p>
          <a:p>
            <a:pPr>
              <a:defRPr/>
            </a:pPr>
            <a:r>
              <a:rPr lang="sv-SE" dirty="0" smtClean="0"/>
              <a:t> 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842932" y="1426711"/>
            <a:ext cx="2278743" cy="2171623"/>
            <a:chOff x="1632" y="1104"/>
            <a:chExt cx="3024" cy="2880"/>
          </a:xfrm>
        </p:grpSpPr>
        <p:pic>
          <p:nvPicPr>
            <p:cNvPr id="6" name="Picture 5" descr="~AUT0014"/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104"/>
              <a:ext cx="2928" cy="2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>
              <a:spLocks noChangeAspect="1" noChangeArrowheads="1"/>
            </p:cNvSpPr>
            <p:nvPr/>
          </p:nvSpPr>
          <p:spPr bwMode="auto">
            <a:xfrm>
              <a:off x="1632" y="1104"/>
              <a:ext cx="144" cy="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838200" y="1524000"/>
            <a:ext cx="4174067" cy="320040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447"/>
              </a:buClr>
              <a:buSzPct val="105000"/>
              <a:buFont typeface="Times" pitchFamily="18" charset="0"/>
              <a:buChar char="•"/>
              <a:defRPr sz="2400">
                <a:solidFill>
                  <a:srgbClr val="66666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r>
              <a:rPr lang="en-US" sz="2000" baseline="0" dirty="0"/>
              <a:t>Less </a:t>
            </a:r>
            <a:r>
              <a:rPr lang="en-US" sz="2000" baseline="0" dirty="0" smtClean="0"/>
              <a:t>accurate (0,5 to 1%) </a:t>
            </a:r>
            <a:r>
              <a:rPr lang="en-US" sz="2000" baseline="0" dirty="0"/>
              <a:t>than KISD/KIMD but is lower </a:t>
            </a:r>
            <a:r>
              <a:rPr lang="en-US" sz="2000" baseline="0" dirty="0" smtClean="0"/>
              <a:t>cost</a:t>
            </a:r>
            <a:endParaRPr lang="sv-SE" sz="2000" baseline="0" dirty="0" smtClean="0"/>
          </a:p>
          <a:p>
            <a:r>
              <a:rPr lang="sv-SE" sz="2000" baseline="0" dirty="0" smtClean="0"/>
              <a:t>KOSD-40</a:t>
            </a:r>
          </a:p>
          <a:p>
            <a:pPr marL="457200" lvl="1" indent="0">
              <a:buNone/>
            </a:pPr>
            <a:r>
              <a:rPr lang="sv-SE" sz="1800" baseline="0" dirty="0" smtClean="0"/>
              <a:t>10,20</a:t>
            </a:r>
            <a:r>
              <a:rPr lang="sv-SE" sz="1800" baseline="0" dirty="0"/>
              <a:t>, 50, 100, 200 500 kN</a:t>
            </a:r>
          </a:p>
          <a:p>
            <a:pPr marL="400050" lvl="1" indent="0">
              <a:buNone/>
            </a:pPr>
            <a:r>
              <a:rPr lang="sv-SE" sz="1800" baseline="0" dirty="0"/>
              <a:t>(2.25k, 4.5k, 11k, 22k 112k lbs.)</a:t>
            </a:r>
            <a:endParaRPr lang="sv-SE" sz="1800" baseline="0" dirty="0" smtClean="0"/>
          </a:p>
          <a:p>
            <a:r>
              <a:rPr lang="sv-SE" sz="2000" baseline="0" dirty="0"/>
              <a:t>KOSD-101, 107</a:t>
            </a:r>
            <a:br>
              <a:rPr lang="sv-SE" sz="2000" baseline="0" dirty="0"/>
            </a:br>
            <a:r>
              <a:rPr lang="sv-SE" sz="1800" baseline="0" dirty="0"/>
              <a:t>1000 kN (225k lbs)</a:t>
            </a:r>
          </a:p>
          <a:p>
            <a:r>
              <a:rPr lang="sv-SE" sz="2000" baseline="0" dirty="0"/>
              <a:t>KOSD-115</a:t>
            </a:r>
            <a:br>
              <a:rPr lang="sv-SE" sz="2000" baseline="0" dirty="0"/>
            </a:br>
            <a:r>
              <a:rPr lang="sv-SE" sz="1800" baseline="0" dirty="0"/>
              <a:t>2000 kN (450k lbs</a:t>
            </a:r>
            <a:r>
              <a:rPr lang="sv-SE" sz="1800" baseline="0" dirty="0" smtClean="0"/>
              <a:t>)</a:t>
            </a:r>
            <a:r>
              <a:rPr lang="sv-SE" sz="2000" dirty="0" smtClean="0"/>
              <a:t>		</a:t>
            </a:r>
          </a:p>
        </p:txBody>
      </p:sp>
      <p:pic>
        <p:nvPicPr>
          <p:cNvPr id="10" name="Picture 9" descr="KOSD-1XX 057_co_0102_photo1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94" y="4445000"/>
            <a:ext cx="2715979" cy="1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KOSD-40 058_co_0102_photo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27888" r="43230"/>
          <a:stretch/>
        </p:blipFill>
        <p:spPr bwMode="auto">
          <a:xfrm>
            <a:off x="6602176" y="2907654"/>
            <a:ext cx="205075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334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pic>
        <p:nvPicPr>
          <p:cNvPr id="3" name="Picture 1026" descr="H:\Bilder\Speciallastceller\Speciallastc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53"/>
          <a:stretch>
            <a:fillRect/>
          </a:stretch>
        </p:blipFill>
        <p:spPr bwMode="auto">
          <a:xfrm>
            <a:off x="4291013" y="990600"/>
            <a:ext cx="45720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28"/>
          <p:cNvSpPr txBox="1">
            <a:spLocks noChangeArrowheads="1"/>
          </p:cNvSpPr>
          <p:nvPr/>
        </p:nvSpPr>
        <p:spPr>
          <a:xfrm>
            <a:off x="395288" y="1628775"/>
            <a:ext cx="4506912" cy="606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447"/>
              </a:buClr>
              <a:buSzPct val="105000"/>
              <a:buFont typeface="Times" pitchFamily="18" charset="0"/>
              <a:buChar char="•"/>
              <a:defRPr sz="2400">
                <a:solidFill>
                  <a:srgbClr val="66666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GB" baseline="0" dirty="0" smtClean="0">
                <a:solidFill>
                  <a:schemeClr val="tx1"/>
                </a:solidFill>
              </a:rPr>
              <a:t>Large and Small load cells: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5" name="Picture 1029" descr="H:\Bilder\Speciallastceller\Kranvägning\KIMD_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057400"/>
            <a:ext cx="4221163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4376738" y="4125690"/>
            <a:ext cx="4486275" cy="16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EB9500"/>
              </a:buClr>
              <a:buFont typeface="Wingdings" pitchFamily="2" charset="2"/>
              <a:buChar char="§"/>
            </a:pPr>
            <a:r>
              <a:rPr lang="en-GB" sz="2400" b="0" baseline="0" dirty="0">
                <a:solidFill>
                  <a:srgbClr val="333333"/>
                </a:solidFill>
              </a:rPr>
              <a:t>Capacities </a:t>
            </a:r>
            <a:r>
              <a:rPr lang="en-GB" sz="2400" b="0" baseline="0" dirty="0" smtClean="0">
                <a:solidFill>
                  <a:srgbClr val="333333"/>
                </a:solidFill>
              </a:rPr>
              <a:t> </a:t>
            </a:r>
            <a:r>
              <a:rPr lang="en-GB" sz="2400" baseline="0" dirty="0" smtClean="0">
                <a:solidFill>
                  <a:srgbClr val="333333"/>
                </a:solidFill>
              </a:rPr>
              <a:t>100 </a:t>
            </a:r>
            <a:r>
              <a:rPr lang="en-GB" sz="2400" baseline="0" dirty="0" err="1" smtClean="0">
                <a:solidFill>
                  <a:srgbClr val="333333"/>
                </a:solidFill>
              </a:rPr>
              <a:t>lb</a:t>
            </a:r>
            <a:r>
              <a:rPr lang="en-GB" sz="2400" b="0" baseline="0" dirty="0" smtClean="0">
                <a:solidFill>
                  <a:srgbClr val="333333"/>
                </a:solidFill>
              </a:rPr>
              <a:t> </a:t>
            </a:r>
            <a:r>
              <a:rPr lang="en-GB" sz="2400" b="0" baseline="0" dirty="0">
                <a:solidFill>
                  <a:srgbClr val="333333"/>
                </a:solidFill>
              </a:rPr>
              <a:t>– </a:t>
            </a:r>
            <a:r>
              <a:rPr lang="en-GB" sz="2400" baseline="0" dirty="0" smtClean="0">
                <a:solidFill>
                  <a:srgbClr val="333333"/>
                </a:solidFill>
              </a:rPr>
              <a:t>660 ton</a:t>
            </a:r>
            <a:endParaRPr lang="en-GB" sz="2400" b="0" baseline="0" dirty="0">
              <a:solidFill>
                <a:srgbClr val="333333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EB9500"/>
              </a:buClr>
              <a:buFont typeface="Wingdings" pitchFamily="2" charset="2"/>
              <a:buChar char="§"/>
            </a:pPr>
            <a:r>
              <a:rPr lang="en-GB" sz="2400" b="0" baseline="0" dirty="0">
                <a:solidFill>
                  <a:srgbClr val="333333"/>
                </a:solidFill>
              </a:rPr>
              <a:t>Diameter </a:t>
            </a:r>
            <a:r>
              <a:rPr lang="en-GB" sz="2400" b="0" baseline="0" dirty="0" smtClean="0">
                <a:solidFill>
                  <a:srgbClr val="333333"/>
                </a:solidFill>
              </a:rPr>
              <a:t>   ½ in </a:t>
            </a:r>
            <a:r>
              <a:rPr lang="en-GB" sz="2400" b="0" baseline="0" dirty="0">
                <a:solidFill>
                  <a:srgbClr val="333333"/>
                </a:solidFill>
              </a:rPr>
              <a:t>– </a:t>
            </a:r>
            <a:r>
              <a:rPr lang="en-GB" sz="2400" baseline="0" dirty="0" smtClean="0">
                <a:solidFill>
                  <a:srgbClr val="333333"/>
                </a:solidFill>
              </a:rPr>
              <a:t>15 in</a:t>
            </a:r>
            <a:endParaRPr lang="en-GB" sz="2400" b="0" baseline="0" dirty="0">
              <a:solidFill>
                <a:srgbClr val="333333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EB9500"/>
              </a:buClr>
              <a:buFont typeface="Wingdings" pitchFamily="2" charset="2"/>
              <a:buChar char="§"/>
            </a:pPr>
            <a:r>
              <a:rPr lang="en-GB" sz="2400" b="0" baseline="0" dirty="0">
                <a:solidFill>
                  <a:srgbClr val="333333"/>
                </a:solidFill>
              </a:rPr>
              <a:t>Length </a:t>
            </a:r>
            <a:r>
              <a:rPr lang="en-GB" sz="2400" b="0" baseline="0" dirty="0" smtClean="0">
                <a:solidFill>
                  <a:srgbClr val="333333"/>
                </a:solidFill>
              </a:rPr>
              <a:t>        </a:t>
            </a:r>
            <a:r>
              <a:rPr lang="en-GB" sz="2400" baseline="0" dirty="0" smtClean="0">
                <a:solidFill>
                  <a:srgbClr val="333333"/>
                </a:solidFill>
              </a:rPr>
              <a:t>2 in</a:t>
            </a:r>
            <a:r>
              <a:rPr lang="en-GB" sz="2400" b="0" baseline="0" dirty="0" smtClean="0">
                <a:solidFill>
                  <a:srgbClr val="333333"/>
                </a:solidFill>
              </a:rPr>
              <a:t> </a:t>
            </a:r>
            <a:r>
              <a:rPr lang="en-GB" sz="2400" b="0" baseline="0" dirty="0">
                <a:solidFill>
                  <a:srgbClr val="333333"/>
                </a:solidFill>
              </a:rPr>
              <a:t>– </a:t>
            </a:r>
            <a:r>
              <a:rPr lang="en-GB" sz="2400" baseline="0" dirty="0" smtClean="0">
                <a:solidFill>
                  <a:srgbClr val="333333"/>
                </a:solidFill>
              </a:rPr>
              <a:t>80 in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EB9500"/>
              </a:buClr>
              <a:buFont typeface="Wingdings" pitchFamily="2" charset="2"/>
              <a:buChar char="§"/>
            </a:pPr>
            <a:r>
              <a:rPr lang="en-GB" b="0" baseline="0" dirty="0" smtClean="0">
                <a:solidFill>
                  <a:srgbClr val="333333"/>
                </a:solidFill>
              </a:rPr>
              <a:t>KISD, KIMD, KOSD</a:t>
            </a:r>
            <a:endParaRPr lang="en-GB" sz="2400" b="0" baseline="0" dirty="0">
              <a:solidFill>
                <a:srgbClr val="333333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EB9500"/>
              </a:buClr>
              <a:buFont typeface="Wingdings" pitchFamily="2" charset="2"/>
              <a:buChar char="§"/>
            </a:pPr>
            <a:endParaRPr lang="en-GB" sz="2400" b="0" dirty="0">
              <a:solidFill>
                <a:srgbClr val="333333"/>
              </a:solidFill>
              <a:latin typeface="Arial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rgbClr val="EB9500"/>
              </a:buClr>
              <a:buFont typeface="Wingdings" pitchFamily="2" charset="2"/>
              <a:buChar char="§"/>
            </a:pPr>
            <a:endParaRPr lang="en-GB" sz="2400" b="0" dirty="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533400"/>
            <a:ext cx="83820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>
              <a:defRPr/>
            </a:pPr>
            <a:r>
              <a:rPr lang="sv-SE" sz="3200" baseline="0" dirty="0" smtClean="0"/>
              <a:t>Custom Load Cells</a:t>
            </a:r>
          </a:p>
        </p:txBody>
      </p:sp>
    </p:spTree>
    <p:extLst>
      <p:ext uri="{BB962C8B-B14F-4D97-AF65-F5344CB8AC3E}">
        <p14:creationId xmlns="" xmlns:p14="http://schemas.microsoft.com/office/powerpoint/2010/main" val="28951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67608" y="495132"/>
            <a:ext cx="6773659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 eaLnBrk="1" hangingPunct="1"/>
            <a:r>
              <a:rPr lang="en-US" altLang="zh-TW" sz="2800" baseline="0" dirty="0" smtClean="0">
                <a:ea typeface="PMingLiU" pitchFamily="18" charset="-120"/>
              </a:rPr>
              <a:t>Generation 3 Instruments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52800" y="2171532"/>
            <a:ext cx="5681133" cy="37322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447"/>
              </a:buClr>
              <a:buSzPct val="105000"/>
              <a:buFont typeface="Times" pitchFamily="18" charset="0"/>
              <a:buChar char="•"/>
              <a:defRPr sz="2400">
                <a:solidFill>
                  <a:srgbClr val="66666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 smtClean="0">
                <a:ea typeface="PMingLiU" pitchFamily="18" charset="-120"/>
              </a:rPr>
              <a:t>8,300,000 Count Total Resolution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 smtClean="0">
                <a:ea typeface="PMingLiU" pitchFamily="18" charset="-120"/>
              </a:rPr>
              <a:t>Dynamic Digital Filtering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 smtClean="0">
                <a:ea typeface="PMingLiU" pitchFamily="18" charset="-120"/>
              </a:rPr>
              <a:t>High speed analog output (300 updates/second)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 smtClean="0">
                <a:ea typeface="PMingLiU" pitchFamily="18" charset="-120"/>
              </a:rPr>
              <a:t>Modbus RTU protocol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 err="1" smtClean="0">
                <a:ea typeface="PMingLiU" pitchFamily="18" charset="-120"/>
              </a:rPr>
              <a:t>Profibus</a:t>
            </a:r>
            <a:r>
              <a:rPr lang="en-US" altLang="zh-TW" sz="1600" b="1" baseline="0" dirty="0" smtClean="0">
                <a:ea typeface="PMingLiU" pitchFamily="18" charset="-120"/>
              </a:rPr>
              <a:t> DP available WST 3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 smtClean="0">
                <a:ea typeface="PMingLiU" pitchFamily="18" charset="-120"/>
              </a:rPr>
              <a:t>Hazardous locations  AST 3IS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 smtClean="0">
                <a:ea typeface="PMingLiU" pitchFamily="18" charset="-120"/>
              </a:rPr>
              <a:t>+/- 10 VDC, 0-20 or 4-20 mA Isolated Analog output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 smtClean="0">
                <a:ea typeface="PMingLiU" pitchFamily="18" charset="-120"/>
              </a:rPr>
              <a:t>Relay output standard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 smtClean="0">
                <a:ea typeface="PMingLiU" pitchFamily="18" charset="-120"/>
              </a:rPr>
              <a:t>Data sheet (electronic) or dead weight Calibration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 smtClean="0">
                <a:ea typeface="PMingLiU" pitchFamily="18" charset="-120"/>
              </a:rPr>
              <a:t>PC software (</a:t>
            </a:r>
            <a:r>
              <a:rPr lang="en-US" altLang="zh-TW" sz="1600" b="1" baseline="0" dirty="0" err="1" smtClean="0">
                <a:ea typeface="PMingLiU" pitchFamily="18" charset="-120"/>
              </a:rPr>
              <a:t>deltaCOM</a:t>
            </a:r>
            <a:r>
              <a:rPr lang="en-US" altLang="zh-TW" sz="1600" b="1" baseline="0" dirty="0" smtClean="0">
                <a:ea typeface="PMingLiU" pitchFamily="18" charset="-120"/>
              </a:rPr>
              <a:t>) for setup &amp; configuration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endParaRPr lang="en-US" altLang="zh-TW" sz="1600" b="1" dirty="0" smtClean="0">
              <a:ea typeface="PMingLiU" pitchFamily="18" charset="-12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25980" y="1516074"/>
            <a:ext cx="190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122855"/>
                </a:solidFill>
                <a:latin typeface="Helvetica"/>
              </a:defRPr>
            </a:lvl1pPr>
            <a:lvl2pPr marL="742950" indent="-285750" eaLnBrk="0" hangingPunct="0">
              <a:defRPr sz="3200" b="1">
                <a:solidFill>
                  <a:srgbClr val="122855"/>
                </a:solidFill>
                <a:latin typeface="Helvetica"/>
              </a:defRPr>
            </a:lvl2pPr>
            <a:lvl3pPr marL="11430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3pPr>
            <a:lvl4pPr marL="16002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4pPr>
            <a:lvl5pPr marL="20574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i="1" baseline="0" dirty="0">
                <a:ea typeface="PMingLiU" pitchFamily="18" charset="-120"/>
              </a:rPr>
              <a:t>Features</a:t>
            </a:r>
          </a:p>
        </p:txBody>
      </p:sp>
      <p:pic>
        <p:nvPicPr>
          <p:cNvPr id="7" name="Picture 7" descr="C:\Documents and Settings\Erik Skobowytsh\Mina dokument\Mina bilder\Vishay Nobel\AST\016_co_0101_photo1_msk1_12.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8" y="2212808"/>
            <a:ext cx="17145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Documents and Settings\Erik Skobowytsh\Mina dokument\Mina bilder\Vishay Nobel\AST\018_co_0212_photo1_msk_99.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0" y="3543132"/>
            <a:ext cx="17145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Pres och Bilder\Säljsem\019_co_0212_photo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5" y="4990933"/>
            <a:ext cx="1103434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50340" y="2765257"/>
            <a:ext cx="104868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122855"/>
                </a:solidFill>
                <a:latin typeface="Helvetica"/>
              </a:defRPr>
            </a:lvl1pPr>
            <a:lvl2pPr marL="742950" indent="-285750" eaLnBrk="0" hangingPunct="0">
              <a:defRPr sz="3200" b="1">
                <a:solidFill>
                  <a:srgbClr val="122855"/>
                </a:solidFill>
                <a:latin typeface="Helvetica"/>
              </a:defRPr>
            </a:lvl2pPr>
            <a:lvl3pPr marL="11430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3pPr>
            <a:lvl4pPr marL="16002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4pPr>
            <a:lvl5pPr marL="20574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2000">
                <a:solidFill>
                  <a:srgbClr val="0000FF"/>
                </a:solidFill>
                <a:latin typeface="Arial" pitchFamily="34" charset="0"/>
                <a:ea typeface="PMingLiU" pitchFamily="18" charset="-120"/>
              </a:rPr>
              <a:t>AST 3P/3B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23112" y="4138446"/>
            <a:ext cx="83067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122855"/>
                </a:solidFill>
                <a:latin typeface="Helvetica"/>
              </a:defRPr>
            </a:lvl1pPr>
            <a:lvl2pPr marL="742950" indent="-285750" eaLnBrk="0" hangingPunct="0">
              <a:defRPr sz="3200" b="1">
                <a:solidFill>
                  <a:srgbClr val="122855"/>
                </a:solidFill>
                <a:latin typeface="Helvetica"/>
              </a:defRPr>
            </a:lvl2pPr>
            <a:lvl3pPr marL="11430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3pPr>
            <a:lvl4pPr marL="16002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4pPr>
            <a:lvl5pPr marL="20574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2000">
                <a:solidFill>
                  <a:srgbClr val="0000FF"/>
                </a:solidFill>
                <a:latin typeface="Arial" pitchFamily="34" charset="0"/>
                <a:ea typeface="PMingLiU" pitchFamily="18" charset="-120"/>
              </a:rPr>
              <a:t>AST 3IS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983667" y="5295732"/>
            <a:ext cx="70724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122855"/>
                </a:solidFill>
                <a:latin typeface="Helvetica"/>
              </a:defRPr>
            </a:lvl1pPr>
            <a:lvl2pPr marL="742950" indent="-285750" eaLnBrk="0" hangingPunct="0">
              <a:defRPr sz="3200" b="1">
                <a:solidFill>
                  <a:srgbClr val="122855"/>
                </a:solidFill>
                <a:latin typeface="Helvetica"/>
              </a:defRPr>
            </a:lvl2pPr>
            <a:lvl3pPr marL="11430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3pPr>
            <a:lvl4pPr marL="16002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4pPr>
            <a:lvl5pPr marL="20574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2000">
                <a:solidFill>
                  <a:srgbClr val="0000FF"/>
                </a:solidFill>
                <a:latin typeface="Arial" pitchFamily="34" charset="0"/>
                <a:ea typeface="PMingLiU" pitchFamily="18" charset="-120"/>
              </a:rPr>
              <a:t>WST 3</a:t>
            </a:r>
          </a:p>
        </p:txBody>
      </p:sp>
    </p:spTree>
    <p:extLst>
      <p:ext uri="{BB962C8B-B14F-4D97-AF65-F5344CB8AC3E}">
        <p14:creationId xmlns="" xmlns:p14="http://schemas.microsoft.com/office/powerpoint/2010/main" val="904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67608" y="495132"/>
            <a:ext cx="6773659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 eaLnBrk="1" hangingPunct="1"/>
            <a:r>
              <a:rPr lang="en-US" altLang="zh-TW" sz="2800" baseline="0" dirty="0" smtClean="0">
                <a:ea typeface="PMingLiU" pitchFamily="18" charset="-120"/>
              </a:rPr>
              <a:t>Generation 4 Instruments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00400" y="2171532"/>
            <a:ext cx="5799667" cy="307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447"/>
              </a:buClr>
              <a:buSzPct val="105000"/>
              <a:buFont typeface="Times" pitchFamily="18" charset="0"/>
              <a:buChar char="•"/>
              <a:defRPr sz="2400">
                <a:solidFill>
                  <a:srgbClr val="66666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>
                <a:ea typeface="PMingLiU" pitchFamily="18" charset="-120"/>
              </a:rPr>
              <a:t>Multi-channel (synchronous measurement)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>
                <a:ea typeface="PMingLiU" pitchFamily="18" charset="-120"/>
              </a:rPr>
              <a:t>Modular hardware design (flexible and configurable)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 smtClean="0">
                <a:ea typeface="PMingLiU" pitchFamily="18" charset="-120"/>
              </a:rPr>
              <a:t>High speed input (800 updates/second)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>
                <a:ea typeface="PMingLiU" pitchFamily="18" charset="-120"/>
              </a:rPr>
              <a:t>Flexible measurement output via FUNCTION </a:t>
            </a:r>
            <a:r>
              <a:rPr lang="en-US" altLang="zh-TW" sz="1600" b="1" baseline="0" dirty="0" smtClean="0">
                <a:ea typeface="PMingLiU" pitchFamily="18" charset="-120"/>
              </a:rPr>
              <a:t>BLOCKS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>
                <a:ea typeface="PMingLiU" pitchFamily="18" charset="-120"/>
              </a:rPr>
              <a:t>Software upgrades easily downloaded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>
                <a:ea typeface="PMingLiU" pitchFamily="18" charset="-120"/>
              </a:rPr>
              <a:t>Remote diagnostics and </a:t>
            </a:r>
            <a:r>
              <a:rPr lang="en-US" altLang="zh-TW" sz="1600" b="1" baseline="0" dirty="0" smtClean="0">
                <a:ea typeface="PMingLiU" pitchFamily="18" charset="-120"/>
              </a:rPr>
              <a:t>monitoring (web interface)</a:t>
            </a:r>
            <a:endParaRPr lang="en-US" altLang="zh-TW" sz="1600" b="1" baseline="0" dirty="0">
              <a:ea typeface="PMingLiU" pitchFamily="18" charset="-120"/>
            </a:endParaRP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TW" sz="1600" b="1" baseline="0" dirty="0">
                <a:ea typeface="PMingLiU" pitchFamily="18" charset="-120"/>
              </a:rPr>
              <a:t>Custom Application software easily developed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Ø"/>
            </a:pPr>
            <a:endParaRPr lang="en-US" altLang="zh-TW" sz="1600" b="1" dirty="0" smtClean="0">
              <a:ea typeface="PMingLiU" pitchFamily="18" charset="-12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25980" y="1516074"/>
            <a:ext cx="190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122855"/>
                </a:solidFill>
                <a:latin typeface="Helvetica"/>
              </a:defRPr>
            </a:lvl1pPr>
            <a:lvl2pPr marL="742950" indent="-285750" eaLnBrk="0" hangingPunct="0">
              <a:defRPr sz="3200" b="1">
                <a:solidFill>
                  <a:srgbClr val="122855"/>
                </a:solidFill>
                <a:latin typeface="Helvetica"/>
              </a:defRPr>
            </a:lvl2pPr>
            <a:lvl3pPr marL="11430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3pPr>
            <a:lvl4pPr marL="16002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4pPr>
            <a:lvl5pPr marL="20574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i="1" baseline="0" dirty="0">
                <a:ea typeface="PMingLiU" pitchFamily="18" charset="-120"/>
              </a:rPr>
              <a:t>Features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38685" y="3586524"/>
            <a:ext cx="1535997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122855"/>
                </a:solidFill>
                <a:latin typeface="Helvetica"/>
              </a:defRPr>
            </a:lvl1pPr>
            <a:lvl2pPr marL="742950" indent="-285750" eaLnBrk="0" hangingPunct="0">
              <a:defRPr sz="3200" b="1">
                <a:solidFill>
                  <a:srgbClr val="122855"/>
                </a:solidFill>
                <a:latin typeface="Helvetica"/>
              </a:defRPr>
            </a:lvl2pPr>
            <a:lvl3pPr marL="11430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3pPr>
            <a:lvl4pPr marL="16002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4pPr>
            <a:lvl5pPr marL="20574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400" baseline="0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</a:rPr>
              <a:t>G4 Panel Mount</a:t>
            </a:r>
            <a:endParaRPr lang="en-US" altLang="zh-TW" sz="1400" baseline="0" dirty="0">
              <a:solidFill>
                <a:srgbClr val="0000FF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175292" y="5643281"/>
            <a:ext cx="1386919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rgbClr val="122855"/>
                </a:solidFill>
                <a:latin typeface="Helvetica"/>
              </a:defRPr>
            </a:lvl1pPr>
            <a:lvl2pPr marL="742950" indent="-285750" eaLnBrk="0" hangingPunct="0">
              <a:defRPr sz="3200" b="1">
                <a:solidFill>
                  <a:srgbClr val="122855"/>
                </a:solidFill>
                <a:latin typeface="Helvetica"/>
              </a:defRPr>
            </a:lvl2pPr>
            <a:lvl3pPr marL="11430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3pPr>
            <a:lvl4pPr marL="16002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4pPr>
            <a:lvl5pPr marL="2057400" indent="-228600" eaLnBrk="0" hangingPunct="0">
              <a:defRPr sz="3200" b="1">
                <a:solidFill>
                  <a:srgbClr val="122855"/>
                </a:solidFill>
                <a:latin typeface="Helvetic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1400" baseline="0" dirty="0" smtClean="0">
                <a:solidFill>
                  <a:srgbClr val="0000FF"/>
                </a:solidFill>
                <a:latin typeface="Arial" pitchFamily="34" charset="0"/>
                <a:ea typeface="PMingLiU" pitchFamily="18" charset="-120"/>
              </a:rPr>
              <a:t>G4 Rail Mount</a:t>
            </a:r>
            <a:endParaRPr lang="en-US" altLang="zh-TW" sz="1400" baseline="0" dirty="0">
              <a:solidFill>
                <a:srgbClr val="0000FF"/>
              </a:solidFill>
              <a:latin typeface="Arial" pitchFamily="34" charset="0"/>
              <a:ea typeface="PMingLiU" pitchFamily="18" charset="-12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67" y="1695923"/>
            <a:ext cx="2298170" cy="173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R_B_per_fram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25" y="4139568"/>
            <a:ext cx="1719653" cy="1472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55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8601" y="829733"/>
            <a:ext cx="6671733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 eaLnBrk="1" hangingPunct="1"/>
            <a:r>
              <a:rPr lang="en-US" sz="2800" baseline="0" dirty="0" smtClean="0"/>
              <a:t>Advantages of Nobel Crane Weighing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9600" y="1456267"/>
            <a:ext cx="7848600" cy="25654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66989A"/>
                </a:solidFill>
              </a14:hiddenFill>
            </a:ext>
            <a:ext uri="{91240B29-F687-4F45-9708-019B960494DF}">
              <a14:hiddenLine xmlns=""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447"/>
              </a:buClr>
              <a:buSzPct val="105000"/>
              <a:buFont typeface="Times" charset="0"/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66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666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5000"/>
              </a:lnSpc>
            </a:pPr>
            <a:r>
              <a:rPr kumimoji="1" lang="en-US" altLang="en-US" sz="1800" baseline="0" dirty="0">
                <a:solidFill>
                  <a:schemeClr val="tx1"/>
                </a:solidFill>
              </a:rPr>
              <a:t>Custom designed load cell makes solution easy to </a:t>
            </a:r>
            <a:r>
              <a:rPr kumimoji="1" lang="en-US" altLang="en-US" sz="1800" baseline="0" dirty="0" smtClean="0">
                <a:solidFill>
                  <a:schemeClr val="tx1"/>
                </a:solidFill>
              </a:rPr>
              <a:t>implement</a:t>
            </a:r>
          </a:p>
          <a:p>
            <a:pPr>
              <a:lnSpc>
                <a:spcPct val="105000"/>
              </a:lnSpc>
            </a:pPr>
            <a:r>
              <a:rPr kumimoji="1" lang="en-US" altLang="en-US" sz="1800" baseline="0" dirty="0">
                <a:solidFill>
                  <a:schemeClr val="tx1"/>
                </a:solidFill>
              </a:rPr>
              <a:t>Multiple load </a:t>
            </a:r>
            <a:r>
              <a:rPr kumimoji="1" lang="en-US" altLang="en-US" sz="1800" baseline="0" dirty="0" smtClean="0">
                <a:solidFill>
                  <a:schemeClr val="tx1"/>
                </a:solidFill>
              </a:rPr>
              <a:t>cell applications can be managed by one instrument.</a:t>
            </a:r>
          </a:p>
          <a:p>
            <a:pPr>
              <a:lnSpc>
                <a:spcPct val="105000"/>
              </a:lnSpc>
            </a:pPr>
            <a:r>
              <a:rPr kumimoji="1" lang="en-US" altLang="en-US" sz="1800" baseline="0" dirty="0" smtClean="0">
                <a:solidFill>
                  <a:schemeClr val="tx1"/>
                </a:solidFill>
              </a:rPr>
              <a:t>Instrument provides “level supervision” of all load cells for intelligent weighing </a:t>
            </a:r>
          </a:p>
          <a:p>
            <a:pPr>
              <a:lnSpc>
                <a:spcPct val="105000"/>
              </a:lnSpc>
            </a:pPr>
            <a:r>
              <a:rPr kumimoji="1" lang="en-US" altLang="en-US" sz="1800" baseline="0" dirty="0" smtClean="0">
                <a:solidFill>
                  <a:schemeClr val="tx1"/>
                </a:solidFill>
              </a:rPr>
              <a:t>Specially </a:t>
            </a:r>
            <a:r>
              <a:rPr kumimoji="1" lang="en-US" altLang="en-US" sz="1800" baseline="0" dirty="0">
                <a:solidFill>
                  <a:schemeClr val="tx1"/>
                </a:solidFill>
              </a:rPr>
              <a:t>developed </a:t>
            </a:r>
            <a:r>
              <a:rPr kumimoji="1" lang="en-US" altLang="en-US" sz="1800" baseline="0" dirty="0" smtClean="0">
                <a:solidFill>
                  <a:schemeClr val="tx1"/>
                </a:solidFill>
              </a:rPr>
              <a:t>software for crane weighing</a:t>
            </a:r>
          </a:p>
          <a:p>
            <a:pPr lvl="1">
              <a:lnSpc>
                <a:spcPct val="105000"/>
              </a:lnSpc>
            </a:pPr>
            <a:r>
              <a:rPr kumimoji="1" lang="en-US" altLang="en-US" sz="1400" baseline="0" dirty="0" smtClean="0">
                <a:solidFill>
                  <a:schemeClr val="tx1"/>
                </a:solidFill>
              </a:rPr>
              <a:t>Setup &amp; Display functions for Crane applications</a:t>
            </a:r>
          </a:p>
          <a:p>
            <a:pPr lvl="1">
              <a:lnSpc>
                <a:spcPct val="105000"/>
              </a:lnSpc>
            </a:pPr>
            <a:r>
              <a:rPr kumimoji="1" lang="en-US" altLang="en-US" sz="1400" baseline="0" dirty="0" smtClean="0">
                <a:solidFill>
                  <a:schemeClr val="tx1"/>
                </a:solidFill>
              </a:rPr>
              <a:t>Life Cycle </a:t>
            </a:r>
            <a:r>
              <a:rPr kumimoji="1" lang="en-US" altLang="en-US" sz="1400" baseline="0" dirty="0" err="1" smtClean="0">
                <a:solidFill>
                  <a:schemeClr val="tx1"/>
                </a:solidFill>
              </a:rPr>
              <a:t>datalogger</a:t>
            </a:r>
            <a:r>
              <a:rPr kumimoji="1" lang="en-US" altLang="en-US" sz="1400" baseline="0" dirty="0" smtClean="0">
                <a:solidFill>
                  <a:schemeClr val="tx1"/>
                </a:solidFill>
              </a:rPr>
              <a:t> automatically calculates “working life” of crane</a:t>
            </a:r>
          </a:p>
          <a:p>
            <a:pPr lvl="1">
              <a:lnSpc>
                <a:spcPct val="105000"/>
              </a:lnSpc>
            </a:pPr>
            <a:r>
              <a:rPr kumimoji="1" lang="en-US" altLang="en-US" sz="1400" baseline="0" dirty="0">
                <a:solidFill>
                  <a:schemeClr val="tx1"/>
                </a:solidFill>
              </a:rPr>
              <a:t>Mean value </a:t>
            </a:r>
            <a:r>
              <a:rPr kumimoji="1" lang="en-US" altLang="en-US" sz="1400" baseline="0" dirty="0" smtClean="0">
                <a:solidFill>
                  <a:schemeClr val="tx1"/>
                </a:solidFill>
              </a:rPr>
              <a:t>measurement for accurate weighing under dynamic loading</a:t>
            </a:r>
            <a:endParaRPr kumimoji="1" lang="en-US" altLang="en-US" sz="1400" baseline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45510810"/>
              </p:ext>
            </p:extLst>
          </p:nvPr>
        </p:nvGraphicFramePr>
        <p:xfrm>
          <a:off x="4038600" y="4301066"/>
          <a:ext cx="1981200" cy="1477963"/>
        </p:xfrm>
        <a:graphic>
          <a:graphicData uri="http://schemas.openxmlformats.org/presentationml/2006/ole">
            <p:oleObj spid="_x0000_s68714" name="Visio" r:id="rId3" imgW="4174490" imgH="311785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42782130"/>
              </p:ext>
            </p:extLst>
          </p:nvPr>
        </p:nvGraphicFramePr>
        <p:xfrm>
          <a:off x="6223000" y="4588933"/>
          <a:ext cx="1981200" cy="1476375"/>
        </p:xfrm>
        <a:graphic>
          <a:graphicData uri="http://schemas.openxmlformats.org/presentationml/2006/ole">
            <p:oleObj spid="_x0000_s68715" r:id="rId4" imgW="4174490" imgH="3116580" progId="">
              <p:embed/>
            </p:oleObj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716" y="4021667"/>
            <a:ext cx="2911036" cy="219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504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809728" y="719578"/>
            <a:ext cx="4940546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 eaLnBrk="1" hangingPunct="1"/>
            <a:r>
              <a:rPr lang="en-GB" sz="2800" baseline="0" dirty="0" smtClean="0"/>
              <a:t>Crane Weighing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" y="1303867"/>
            <a:ext cx="7554685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aseline="0" dirty="0" smtClean="0">
                <a:latin typeface="Calibri" pitchFamily="34" charset="0"/>
              </a:rPr>
              <a:t>Weighing (process, inventory control)</a:t>
            </a:r>
            <a:endParaRPr lang="en-US" sz="2000" baseline="0" dirty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aseline="0" dirty="0">
                <a:latin typeface="Calibri" pitchFamily="34" charset="0"/>
              </a:rPr>
              <a:t> </a:t>
            </a:r>
            <a:r>
              <a:rPr lang="en-US" sz="2000" baseline="0" dirty="0" smtClean="0">
                <a:latin typeface="Calibri" pitchFamily="34" charset="0"/>
              </a:rPr>
              <a:t>Overload Control</a:t>
            </a:r>
            <a:endParaRPr lang="en-US" sz="2000" baseline="0" dirty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aseline="0" dirty="0">
                <a:latin typeface="Calibri" pitchFamily="34" charset="0"/>
              </a:rPr>
              <a:t> </a:t>
            </a:r>
            <a:r>
              <a:rPr lang="en-US" sz="2000" baseline="0" dirty="0" smtClean="0">
                <a:latin typeface="Calibri" pitchFamily="34" charset="0"/>
              </a:rPr>
              <a:t>Load imbalance</a:t>
            </a:r>
            <a:endParaRPr lang="en-US" sz="2000" baseline="0" dirty="0">
              <a:latin typeface="Calibri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aseline="0" dirty="0">
                <a:latin typeface="Calibri" pitchFamily="34" charset="0"/>
              </a:rPr>
              <a:t> </a:t>
            </a:r>
            <a:r>
              <a:rPr lang="en-US" sz="2000" baseline="0" dirty="0" smtClean="0">
                <a:latin typeface="Calibri" pitchFamily="34" charset="0"/>
              </a:rPr>
              <a:t>Life Cycle (optimize service &amp; maintenance intervals)</a:t>
            </a:r>
            <a:endParaRPr lang="en-US" sz="2000" baseline="0" dirty="0">
              <a:latin typeface="Calibri" pitchFamily="34" charset="0"/>
            </a:endParaRPr>
          </a:p>
        </p:txBody>
      </p:sp>
      <p:sp>
        <p:nvSpPr>
          <p:cNvPr id="5" name="Rektangel 6"/>
          <p:cNvSpPr/>
          <p:nvPr/>
        </p:nvSpPr>
        <p:spPr>
          <a:xfrm>
            <a:off x="455495" y="3014260"/>
            <a:ext cx="8547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aseline="0" dirty="0" smtClean="0"/>
              <a:t>Accurate Crane weighing with custom made load cells located in</a:t>
            </a:r>
          </a:p>
          <a:p>
            <a:pPr lvl="1"/>
            <a:r>
              <a:rPr lang="en-GB" sz="1600" b="1" baseline="0" dirty="0" smtClean="0"/>
              <a:t>Lower Block</a:t>
            </a:r>
          </a:p>
          <a:p>
            <a:pPr lvl="1"/>
            <a:r>
              <a:rPr lang="en-GB" sz="1600" b="1" baseline="0" dirty="0" smtClean="0"/>
              <a:t>Upper Block</a:t>
            </a:r>
            <a:r>
              <a:rPr lang="en-GB" sz="1600" baseline="0" dirty="0" smtClean="0"/>
              <a:t> </a:t>
            </a:r>
            <a:r>
              <a:rPr lang="en-GB" sz="1600" b="1" baseline="0" dirty="0" smtClean="0"/>
              <a:t>– Equalizing Sheave</a:t>
            </a:r>
            <a:endParaRPr lang="en-GB" sz="1600" b="1" baseline="0" dirty="0"/>
          </a:p>
        </p:txBody>
      </p:sp>
      <p:pic>
        <p:nvPicPr>
          <p:cNvPr id="6" name="Picture 4" descr="O:\Bilder\Speciallastceller\Kranvägning\KIMD_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965" y="4147171"/>
            <a:ext cx="1463693" cy="1306764"/>
          </a:xfrm>
          <a:prstGeom prst="rect">
            <a:avLst/>
          </a:prstGeom>
          <a:noFill/>
        </p:spPr>
      </p:pic>
      <p:pic>
        <p:nvPicPr>
          <p:cNvPr id="7" name="Picture 5" descr="O:\Bilder\Speciallastceller\Kranvägning\bil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644" y="4017874"/>
            <a:ext cx="1214446" cy="1979966"/>
          </a:xfrm>
          <a:prstGeom prst="rect">
            <a:avLst/>
          </a:prstGeom>
          <a:noFill/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1553235" y="4354475"/>
            <a:ext cx="1054664" cy="23490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4914522" y="4017874"/>
            <a:ext cx="1477949" cy="2157418"/>
            <a:chOff x="2400" y="1488"/>
            <a:chExt cx="1488" cy="2352"/>
          </a:xfrm>
        </p:grpSpPr>
        <p:pic>
          <p:nvPicPr>
            <p:cNvPr id="10" name="Picture 7" descr="C:\Documents and Settings\hnh\Skrivbord\Linhjul.jpg"/>
            <p:cNvPicPr>
              <a:picLocks noChangeAspect="1" noChangeArrowheads="1"/>
            </p:cNvPicPr>
            <p:nvPr/>
          </p:nvPicPr>
          <p:blipFill>
            <a:blip r:embed="rId4" cstate="print"/>
            <a:srcRect l="17610" t="4648" r="4402" b="13341"/>
            <a:stretch>
              <a:fillRect/>
            </a:stretch>
          </p:blipFill>
          <p:spPr bwMode="auto">
            <a:xfrm>
              <a:off x="2400" y="1488"/>
              <a:ext cx="1488" cy="23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583" y="2429"/>
              <a:ext cx="800" cy="74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sv-SE"/>
            </a:p>
          </p:txBody>
        </p:sp>
      </p:grp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5843944" y="4881024"/>
            <a:ext cx="1091593" cy="34168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3" name="Picture 10" descr="H:\Bilder\KISD\KIS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6403" y="4327645"/>
            <a:ext cx="1261440" cy="76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236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2356379" y="567267"/>
            <a:ext cx="5305953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 eaLnBrk="1" hangingPunct="1"/>
            <a:r>
              <a:rPr lang="en-GB" sz="2800" baseline="0" dirty="0" smtClean="0"/>
              <a:t>Crane weighing application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381000" y="1557338"/>
            <a:ext cx="8051800" cy="6185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447"/>
              </a:buClr>
              <a:buSzPct val="105000"/>
              <a:buFont typeface="Times" pitchFamily="18" charset="0"/>
              <a:buChar char="•"/>
              <a:defRPr sz="2400">
                <a:solidFill>
                  <a:srgbClr val="66666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6666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GB" sz="2000" baseline="0" dirty="0" smtClean="0"/>
              <a:t>KIMD load cells in crane trolley weighing entire bridge crane </a:t>
            </a:r>
          </a:p>
        </p:txBody>
      </p:sp>
      <p:pic>
        <p:nvPicPr>
          <p:cNvPr id="6" name="Picture 1029" descr="C:\Documents and Settings\hnh\Skrivbord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368550"/>
            <a:ext cx="4132263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30"/>
          <p:cNvSpPr>
            <a:spLocks noChangeShapeType="1"/>
          </p:cNvSpPr>
          <p:nvPr/>
        </p:nvSpPr>
        <p:spPr bwMode="auto">
          <a:xfrm flipH="1" flipV="1">
            <a:off x="3376613" y="3835400"/>
            <a:ext cx="2532062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031" descr="C:\Documents and Settings\hnh\Skrivbord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3232150"/>
            <a:ext cx="216376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08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pic>
        <p:nvPicPr>
          <p:cNvPr id="3" name="Picture 2" descr="H:\Bilder\RTT\dfs 049.jp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16252" t="6281" r="26366" b="21835"/>
          <a:stretch>
            <a:fillRect/>
          </a:stretch>
        </p:blipFill>
        <p:spPr bwMode="auto">
          <a:xfrm>
            <a:off x="1372985" y="2070790"/>
            <a:ext cx="1256167" cy="1379893"/>
          </a:xfrm>
          <a:prstGeom prst="rect">
            <a:avLst/>
          </a:prstGeom>
          <a:noFill/>
        </p:spPr>
      </p:pic>
      <p:sp>
        <p:nvSpPr>
          <p:cNvPr id="4" name="textruta 25"/>
          <p:cNvSpPr txBox="1"/>
          <p:nvPr/>
        </p:nvSpPr>
        <p:spPr>
          <a:xfrm>
            <a:off x="1078641" y="3788120"/>
            <a:ext cx="2212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aseline="0" dirty="0" smtClean="0">
                <a:solidFill>
                  <a:srgbClr val="333333"/>
                </a:solidFill>
              </a:rPr>
              <a:t>Rope Tension Transducer, “clamp on wire” when load cells can’t be installed.</a:t>
            </a:r>
          </a:p>
          <a:p>
            <a:pPr algn="l"/>
            <a:endParaRPr lang="sv-SE" sz="1200" dirty="0"/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1717179" y="2129418"/>
            <a:ext cx="567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b="0" baseline="0" dirty="0" smtClean="0"/>
              <a:t>RTT</a:t>
            </a:r>
            <a:endParaRPr lang="sv-SE" sz="1400" b="0" baseline="0" dirty="0"/>
          </a:p>
        </p:txBody>
      </p:sp>
      <p:sp>
        <p:nvSpPr>
          <p:cNvPr id="6" name="Rektangel 6"/>
          <p:cNvSpPr/>
          <p:nvPr/>
        </p:nvSpPr>
        <p:spPr>
          <a:xfrm>
            <a:off x="491067" y="1441785"/>
            <a:ext cx="6542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baseline="0" dirty="0" smtClean="0"/>
              <a:t>Less</a:t>
            </a:r>
            <a:r>
              <a:rPr lang="en-GB" sz="1600" baseline="0" dirty="0" smtClean="0"/>
              <a:t> Accurate Crane weighing with rope tension transducer</a:t>
            </a:r>
            <a:endParaRPr lang="en-GB" sz="1600" baseline="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809728" y="719578"/>
            <a:ext cx="4940546" cy="457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 eaLnBrk="1" hangingPunct="1"/>
            <a:r>
              <a:rPr lang="en-GB" sz="2800" baseline="0" dirty="0" smtClean="0"/>
              <a:t>Overload application</a:t>
            </a:r>
          </a:p>
        </p:txBody>
      </p:sp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14222" y="2070789"/>
            <a:ext cx="2278984" cy="26244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334581" y="4011832"/>
            <a:ext cx="794596" cy="68336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sv-SE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793076" y="3108854"/>
            <a:ext cx="1618057" cy="106398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19" name="Picture 2" descr="namnlö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56" y="1378604"/>
            <a:ext cx="2320347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9"/>
          <p:cNvSpPr txBox="1">
            <a:spLocks noChangeArrowheads="1"/>
          </p:cNvSpPr>
          <p:nvPr/>
        </p:nvSpPr>
        <p:spPr>
          <a:xfrm>
            <a:off x="858357" y="4906668"/>
            <a:ext cx="5359399" cy="120849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6447"/>
              </a:buClr>
              <a:buSzPct val="105000"/>
              <a:buFont typeface="Times" charset="0"/>
              <a:buChar char="•"/>
              <a:defRPr sz="24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666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6666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6666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66666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000" baseline="0" dirty="0">
                <a:solidFill>
                  <a:schemeClr val="tx1"/>
                </a:solidFill>
              </a:rPr>
              <a:t>Accuracy 2 % R.O., Repeatability 1% R.O</a:t>
            </a:r>
            <a:endParaRPr lang="en-GB" sz="2000" baseline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aseline="0" dirty="0" smtClean="0">
                <a:solidFill>
                  <a:schemeClr val="tx1"/>
                </a:solidFill>
              </a:rPr>
              <a:t>Wires </a:t>
            </a:r>
            <a:r>
              <a:rPr lang="en-US" sz="2000" baseline="0" dirty="0">
                <a:solidFill>
                  <a:schemeClr val="tx1"/>
                </a:solidFill>
              </a:rPr>
              <a:t>up to </a:t>
            </a:r>
            <a:r>
              <a:rPr lang="en-US" sz="2000" baseline="0" dirty="0" smtClean="0">
                <a:solidFill>
                  <a:schemeClr val="tx1"/>
                </a:solidFill>
              </a:rPr>
              <a:t>1-1/2 in (36 mm) </a:t>
            </a:r>
            <a:r>
              <a:rPr lang="en-US" sz="2000" baseline="0" dirty="0">
                <a:solidFill>
                  <a:schemeClr val="tx1"/>
                </a:solidFill>
              </a:rPr>
              <a:t>diameter</a:t>
            </a:r>
          </a:p>
          <a:p>
            <a:pPr>
              <a:lnSpc>
                <a:spcPct val="90000"/>
              </a:lnSpc>
            </a:pPr>
            <a:r>
              <a:rPr lang="en-GB" sz="2000" baseline="0" dirty="0">
                <a:solidFill>
                  <a:schemeClr val="tx1"/>
                </a:solidFill>
              </a:rPr>
              <a:t>Dead weight calibration </a:t>
            </a:r>
            <a:r>
              <a:rPr lang="en-GB" sz="2000" baseline="0" dirty="0" smtClean="0">
                <a:solidFill>
                  <a:schemeClr val="tx1"/>
                </a:solidFill>
              </a:rPr>
              <a:t>necessary</a:t>
            </a:r>
            <a:endParaRPr lang="en-GB" sz="2000" baseline="0" dirty="0">
              <a:solidFill>
                <a:schemeClr val="tx1"/>
              </a:solidFill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5693205" y="4906668"/>
            <a:ext cx="1057069" cy="51358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567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81000" y="914400"/>
            <a:ext cx="83820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r>
              <a:rPr 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Cells for Offshore Cranes</a:t>
            </a:r>
            <a:endParaRPr lang="en-US" sz="24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54" y="1794272"/>
            <a:ext cx="3221832" cy="409121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ektangel 10"/>
          <p:cNvSpPr/>
          <p:nvPr/>
        </p:nvSpPr>
        <p:spPr bwMode="auto">
          <a:xfrm>
            <a:off x="571498" y="2277805"/>
            <a:ext cx="3286125" cy="3322895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800" baseline="0" dirty="0" smtClean="0"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800" baseline="0" dirty="0" smtClean="0"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  <a:p>
            <a:pPr marL="285750" marR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200kN to 2 MN (45k to 450k LB)</a:t>
            </a:r>
          </a:p>
          <a:p>
            <a:pPr marL="285750" marR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Built</a:t>
            </a: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-in transmitter 4-20 mA</a:t>
            </a:r>
          </a:p>
          <a:p>
            <a:pPr marL="285750" marR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Dual bridge and transmitters</a:t>
            </a:r>
          </a:p>
          <a:p>
            <a:pPr marL="285750" marR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Hazardous location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 approval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Accuracy of load cell</a:t>
            </a:r>
          </a:p>
          <a:p>
            <a:pPr marL="742950" lvl="1" indent="-285750" eaLnBrk="0" hangingPunct="0">
              <a:buFont typeface="Arial" pitchFamily="34" charset="0"/>
              <a:buChar char="•"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0,1 to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 1% (customer demand)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Load Cells used</a:t>
            </a:r>
          </a:p>
          <a:p>
            <a:pPr marL="742950" lvl="1" indent="-285750" eaLnBrk="0" hangingPunct="0">
              <a:buFont typeface="Arial" pitchFamily="34" charset="0"/>
              <a:buChar char="•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KOSD</a:t>
            </a:r>
          </a:p>
          <a:p>
            <a:pPr marL="742950" lvl="1" indent="-285750" eaLnBrk="0" hangingPunct="0">
              <a:buFont typeface="Arial" pitchFamily="34" charset="0"/>
              <a:buChar char="•"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KIMD</a:t>
            </a:r>
          </a:p>
          <a:p>
            <a:pPr marL="742950" lvl="1" indent="-285750" eaLnBrk="0" hangingPunct="0">
              <a:buFont typeface="Arial" pitchFamily="34" charset="0"/>
              <a:buChar char="•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KISD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Applications</a:t>
            </a:r>
          </a:p>
          <a:p>
            <a:pPr marL="742950" lvl="1" indent="-285750" eaLnBrk="0" hangingPunct="0">
              <a:buFont typeface="Arial" pitchFamily="34" charset="0"/>
              <a:buChar char="•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Weighing</a:t>
            </a:r>
          </a:p>
          <a:p>
            <a:pPr marL="742950" lvl="1" indent="-285750" eaLnBrk="0" hangingPunct="0">
              <a:buFont typeface="Arial" pitchFamily="34" charset="0"/>
              <a:buChar char="•"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Overload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6" name="Avrundet rektangel 11"/>
          <p:cNvSpPr/>
          <p:nvPr/>
        </p:nvSpPr>
        <p:spPr bwMode="auto">
          <a:xfrm>
            <a:off x="571498" y="2107020"/>
            <a:ext cx="1943102" cy="3415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Specifications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70474" y="4712093"/>
            <a:ext cx="1389960" cy="1777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65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85418" y="584199"/>
            <a:ext cx="7200898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 eaLnBrk="1" hangingPunct="1"/>
            <a:r>
              <a:rPr lang="en-GB" baseline="0" dirty="0" smtClean="0"/>
              <a:t>Mooring and Chain Stoppers</a:t>
            </a:r>
          </a:p>
        </p:txBody>
      </p:sp>
      <p:pic>
        <p:nvPicPr>
          <p:cNvPr id="6" name="Picture 6" descr="C:\Documents and Settings\User\Skrivbord\1.bmp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63" y="4011814"/>
            <a:ext cx="1254607" cy="2248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Documents and Settings\User\Skrivbord\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74" y="4893981"/>
            <a:ext cx="1822493" cy="12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:\Bilder\KOSD\KOSD s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46" y="3916251"/>
            <a:ext cx="1088148" cy="8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838760" y="4643938"/>
            <a:ext cx="1423085" cy="89872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446833" y="4785264"/>
            <a:ext cx="0" cy="7573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vrundet rektangel 13"/>
          <p:cNvSpPr/>
          <p:nvPr/>
        </p:nvSpPr>
        <p:spPr bwMode="auto">
          <a:xfrm>
            <a:off x="495298" y="1676400"/>
            <a:ext cx="1943102" cy="3415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Specifications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4" name="Rektangel 12"/>
          <p:cNvSpPr/>
          <p:nvPr/>
        </p:nvSpPr>
        <p:spPr bwMode="auto">
          <a:xfrm>
            <a:off x="492121" y="2140905"/>
            <a:ext cx="3286125" cy="3322895"/>
          </a:xfrm>
          <a:prstGeom prst="rect">
            <a:avLst/>
          </a:prstGeom>
          <a:blipFill dpi="0" rotWithShape="1">
            <a:blip r:embed="rId5">
              <a:alphaModFix amt="15000"/>
            </a:blip>
            <a:srcRect/>
            <a:stretch>
              <a:fillRect/>
            </a:stretch>
          </a:blip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800" baseline="0" dirty="0" smtClean="0"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800" baseline="0" dirty="0" smtClean="0"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  <a:p>
            <a:pPr marL="285750" marR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4-12 MN (450k to 2700k LB)</a:t>
            </a:r>
          </a:p>
          <a:p>
            <a:pPr marL="285750" marR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Built</a:t>
            </a: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-in transmitter 4-20 mA</a:t>
            </a:r>
          </a:p>
          <a:p>
            <a:pPr marL="285750" marR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Dual bridge and transmitters</a:t>
            </a:r>
          </a:p>
          <a:p>
            <a:pPr marL="285750" marR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Hazardous location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 approval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On deck or submerged</a:t>
            </a:r>
          </a:p>
          <a:p>
            <a:pPr marL="742950" lvl="1" indent="-285750" eaLnBrk="0" hangingPunct="0">
              <a:buFont typeface="Arial" pitchFamily="34" charset="0"/>
              <a:buChar char="•"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Material</a:t>
            </a:r>
          </a:p>
          <a:p>
            <a:pPr marL="742950" lvl="1" indent="-285750" eaLnBrk="0" hangingPunct="0">
              <a:buFont typeface="Arial" pitchFamily="34" charset="0"/>
              <a:buChar char="•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IP Class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Accuracy of load cell</a:t>
            </a:r>
          </a:p>
          <a:p>
            <a:pPr marL="742950" lvl="1" indent="-285750" eaLnBrk="0" hangingPunct="0">
              <a:buFont typeface="Arial" pitchFamily="34" charset="0"/>
              <a:buChar char="•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&lt; 1% (customer demand)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aseline="0" dirty="0" smtClean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Load Cells used</a:t>
            </a:r>
          </a:p>
          <a:p>
            <a:pPr marL="742950" lvl="1" indent="-285750" eaLnBrk="0" hangingPunct="0">
              <a:buFont typeface="Arial" pitchFamily="34" charset="0"/>
              <a:buChar char="•"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KOSD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  <p:pic>
        <p:nvPicPr>
          <p:cNvPr id="15" name="Picture 2" descr="http://www.offshoremoorings.org/moorings/Overview.jpg">
            <a:hlinkClick r:id="rId6" tooltip="Overview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377577"/>
            <a:ext cx="3556000" cy="2489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34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914400"/>
            <a:ext cx="8420100" cy="6191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>
              <a:defRPr/>
            </a:pPr>
            <a:r>
              <a:rPr lang="en-US" sz="2400" baseline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Transmitter for Offshore Applications</a:t>
            </a:r>
            <a:endParaRPr lang="nb-NO" sz="2400" baseline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186" y="2277805"/>
            <a:ext cx="3818656" cy="227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5"/>
          <p:cNvSpPr/>
          <p:nvPr/>
        </p:nvSpPr>
        <p:spPr bwMode="auto">
          <a:xfrm>
            <a:off x="571498" y="2277806"/>
            <a:ext cx="3286125" cy="1794662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800" baseline="0" dirty="0" smtClean="0"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800" baseline="0" dirty="0" smtClean="0">
              <a:effectLst/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  <a:p>
            <a:pPr marL="285750" marR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Analog output 4-20 mA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1400" baseline="0" dirty="0" smtClean="0"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Supply voltage ±10-30 VDC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  <a:p>
            <a:pPr marL="285750" marR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aseline="0" dirty="0" smtClean="0"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Hazardous location approval</a:t>
            </a:r>
          </a:p>
          <a:p>
            <a:pPr marL="285750" marR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aseline="0" dirty="0" smtClean="0">
                <a:effectLst/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IP 68 and IP69K (Submerged)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6" name="Avrundet rektangel 6"/>
          <p:cNvSpPr/>
          <p:nvPr/>
        </p:nvSpPr>
        <p:spPr bwMode="auto">
          <a:xfrm>
            <a:off x="571498" y="2107020"/>
            <a:ext cx="1943102" cy="34157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Features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129177" y="3073694"/>
            <a:ext cx="794596" cy="68336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24077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Nobel Weighing Systems</a:t>
            </a:r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000" y="533400"/>
            <a:ext cx="83820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66447"/>
                </a:solidFill>
                <a:latin typeface="Arial" pitchFamily="-96" charset="0"/>
                <a:ea typeface="MS PGothic" pitchFamily="34" charset="-128"/>
                <a:cs typeface="ＭＳ Ｐゴシック" pitchFamily="-96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66447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defRPr>
            </a:lvl9pPr>
          </a:lstStyle>
          <a:p>
            <a:pPr>
              <a:defRPr/>
            </a:pPr>
            <a:r>
              <a:rPr lang="sv-SE" baseline="0" dirty="0" smtClean="0"/>
              <a:t>Load Cell models</a:t>
            </a:r>
          </a:p>
        </p:txBody>
      </p:sp>
      <p:pic>
        <p:nvPicPr>
          <p:cNvPr id="13" name="Picture 5" descr="P:\Dokument\Skrivet\Specialgivare broschyr\Bilder speciallastceller\KISD principl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6" y="1844191"/>
            <a:ext cx="3454400" cy="15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17599" y="1844191"/>
            <a:ext cx="18288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sz="2400" dirty="0" smtClean="0"/>
              <a:t>KISD-type</a:t>
            </a:r>
            <a:endParaRPr lang="en-AU" sz="2400" dirty="0"/>
          </a:p>
        </p:txBody>
      </p:sp>
      <p:pic>
        <p:nvPicPr>
          <p:cNvPr id="15" name="Picture 5" descr="P:\Dokument\Skrivet\Specialgivare broschyr\Bilder speciallastceller\KIMD principl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6" y="3917312"/>
            <a:ext cx="3314702" cy="177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77900" y="3991791"/>
            <a:ext cx="1320801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sz="2400" dirty="0" smtClean="0"/>
              <a:t>KIMD-type</a:t>
            </a:r>
            <a:endParaRPr lang="en-AU" sz="2400" dirty="0"/>
          </a:p>
        </p:txBody>
      </p:sp>
      <p:pic>
        <p:nvPicPr>
          <p:cNvPr id="17" name="Picture 5" descr="P:\Dokument\Skrivet\Specialgivare broschyr\Bilder speciallastceller\KOSD principl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234766"/>
            <a:ext cx="3400426" cy="157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51400" y="3065168"/>
            <a:ext cx="1828800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22855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sz="2400" dirty="0" smtClean="0"/>
              <a:t>KOSD-type</a:t>
            </a:r>
            <a:endParaRPr lang="en-AU" sz="2400" dirty="0"/>
          </a:p>
        </p:txBody>
      </p:sp>
    </p:spTree>
    <p:extLst>
      <p:ext uri="{BB962C8B-B14F-4D97-AF65-F5344CB8AC3E}">
        <p14:creationId xmlns="" xmlns:p14="http://schemas.microsoft.com/office/powerpoint/2010/main" val="18015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VPG Corpor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96" charset="0"/>
            <a:ea typeface="ＭＳ Ｐゴシック" pitchFamily="-96" charset="-128"/>
            <a:cs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96" charset="0"/>
            <a:ea typeface="ＭＳ Ｐゴシック" pitchFamily="-96" charset="-128"/>
            <a:cs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VPG Corporate.potx</Template>
  <TotalTime>2877</TotalTime>
  <Words>605</Words>
  <Application>Microsoft Office PowerPoint</Application>
  <PresentationFormat>On-screen Show (4:3)</PresentationFormat>
  <Paragraphs>138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VPG Corporate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Vishay Micromeasurements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 Millar</dc:creator>
  <cp:lastModifiedBy>Raymond</cp:lastModifiedBy>
  <cp:revision>241</cp:revision>
  <cp:lastPrinted>2011-04-11T13:01:40Z</cp:lastPrinted>
  <dcterms:created xsi:type="dcterms:W3CDTF">2010-05-20T14:27:30Z</dcterms:created>
  <dcterms:modified xsi:type="dcterms:W3CDTF">2017-06-14T21:14:23Z</dcterms:modified>
</cp:coreProperties>
</file>